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6" r:id="rId6"/>
    <p:sldId id="278" r:id="rId7"/>
    <p:sldId id="279" r:id="rId8"/>
    <p:sldId id="261" r:id="rId9"/>
    <p:sldId id="265" r:id="rId10"/>
    <p:sldId id="281" r:id="rId11"/>
    <p:sldId id="282" r:id="rId12"/>
    <p:sldId id="283" r:id="rId13"/>
    <p:sldId id="284" r:id="rId14"/>
    <p:sldId id="285" r:id="rId15"/>
    <p:sldId id="286" r:id="rId16"/>
    <p:sldId id="262" r:id="rId17"/>
    <p:sldId id="263" r:id="rId18"/>
    <p:sldId id="264" r:id="rId19"/>
    <p:sldId id="287" r:id="rId20"/>
    <p:sldId id="274" r:id="rId21"/>
    <p:sldId id="275" r:id="rId22"/>
    <p:sldId id="266" r:id="rId23"/>
    <p:sldId id="267" r:id="rId24"/>
    <p:sldId id="260" r:id="rId25"/>
    <p:sldId id="269" r:id="rId26"/>
    <p:sldId id="270" r:id="rId27"/>
    <p:sldId id="271" r:id="rId28"/>
    <p:sldId id="272" r:id="rId29"/>
    <p:sldId id="273" r:id="rId30"/>
  </p:sldIdLst>
  <p:sldSz cx="12192000" cy="6858000"/>
  <p:notesSz cx="6858000" cy="9144000"/>
  <p:embeddedFontLst>
    <p:embeddedFont>
      <p:font typeface="Inter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  <p:embeddedFont>
      <p:font typeface="Rajdhani" panose="020B0604020202020204" charset="0"/>
      <p:regular r:id="rId40"/>
      <p:bold r:id="rId41"/>
    </p:embeddedFont>
    <p:embeddedFont>
      <p:font typeface="Rajdhani SemiBold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3e74e5f0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3e74e5f0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56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70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37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6084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07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51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193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58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043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60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64EBC0EC-2BF9-C9A0-7E1B-3F2414FD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>
            <a:extLst>
              <a:ext uri="{FF2B5EF4-FFF2-40B4-BE49-F238E27FC236}">
                <a16:creationId xmlns:a16="http://schemas.microsoft.com/office/drawing/2014/main" id="{4B36B5AF-9763-6ED5-EFCE-B2BD71BC8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>
            <a:extLst>
              <a:ext uri="{FF2B5EF4-FFF2-40B4-BE49-F238E27FC236}">
                <a16:creationId xmlns:a16="http://schemas.microsoft.com/office/drawing/2014/main" id="{39A4A0F4-218F-C9BB-0056-4D572BC11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753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A7C1543-2983-5497-953E-3D4F88AD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>
            <a:extLst>
              <a:ext uri="{FF2B5EF4-FFF2-40B4-BE49-F238E27FC236}">
                <a16:creationId xmlns:a16="http://schemas.microsoft.com/office/drawing/2014/main" id="{557BE305-36C9-9E15-7844-30AB3A6BA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>
            <a:extLst>
              <a:ext uri="{FF2B5EF4-FFF2-40B4-BE49-F238E27FC236}">
                <a16:creationId xmlns:a16="http://schemas.microsoft.com/office/drawing/2014/main" id="{E133A6C5-8F73-3D18-E851-E15E1FFE1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387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c3e74e5f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c3e74e5f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3e74e5f0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3e74e5f0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3e74e5f0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c3e74e5f0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3e74e5f0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3e74e5f0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3e892485c_1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c3e892485c_1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9D86A29-7A5E-6620-8E3A-E6C2352D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8E721BE-9175-021C-99BE-C3208C29B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972F1B3A-86DE-57FF-3CFD-3B0C32CE1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69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60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uroseg_ai.datacraft.in.net/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87250" cy="686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orange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02699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title="Instan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6051" y="117859"/>
            <a:ext cx="1241250" cy="1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226158" y="2860403"/>
            <a:ext cx="9739684" cy="8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1469"/>
              </a:lnSpc>
              <a:buClr>
                <a:srgbClr val="00D1FF"/>
              </a:buClr>
              <a:buSzPts val="3293"/>
            </a:pPr>
            <a:r>
              <a:rPr lang="en-US" sz="439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Approach &amp; Decision Journey</a:t>
            </a:r>
            <a:endParaRPr sz="439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1226157" y="3783917"/>
            <a:ext cx="7620000" cy="90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9107"/>
              </a:lnSpc>
              <a:buClr>
                <a:srgbClr val="E2E8F0"/>
              </a:buClr>
              <a:buSzPts val="1704"/>
            </a:pPr>
            <a:r>
              <a:rPr lang="en-US" sz="227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MRI Tumor Segmentation: Navigating Constraints and Optimizing Performance</a:t>
            </a:r>
            <a:endParaRPr sz="22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4018174" y="6079331"/>
            <a:ext cx="4155653" cy="22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894"/>
              </a:lnSpc>
              <a:buClr>
                <a:srgbClr val="00D1FF"/>
              </a:buClr>
              <a:buSzPts val="834"/>
            </a:pPr>
            <a:r>
              <a:rPr lang="en-US" sz="1112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Hackathon 2026 | Technical Report</a:t>
            </a:r>
            <a:endParaRPr sz="11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356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762000" y="1053072"/>
            <a:ext cx="5334000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3D Models: Full Volume Context vs. Resource Constraints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762000" y="2531306"/>
            <a:ext cx="5334000" cy="3012281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" name="Google Shape;28;p2"/>
          <p:cNvSpPr/>
          <p:nvPr/>
        </p:nvSpPr>
        <p:spPr>
          <a:xfrm>
            <a:off x="1047751" y="2817056"/>
            <a:ext cx="4762500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306"/>
              </a:lnSpc>
              <a:buClr>
                <a:srgbClr val="D946EF"/>
              </a:buClr>
              <a:buSzPts val="784"/>
            </a:pPr>
            <a:r>
              <a:rPr lang="en-US" sz="1045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Initial Choice</a:t>
            </a:r>
            <a:endParaRPr sz="10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047751" y="3100426"/>
            <a:ext cx="4762500" cy="53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Leveraging 3D Segmentation Models to capture the complete MRI volume and spatial relationships.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1047751" y="3719549"/>
            <a:ext cx="4762500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306"/>
              </a:lnSpc>
              <a:buClr>
                <a:srgbClr val="D946EF"/>
              </a:buClr>
              <a:buSzPts val="784"/>
            </a:pPr>
            <a:r>
              <a:rPr lang="en-US" sz="1045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Advantages</a:t>
            </a:r>
            <a:endParaRPr sz="10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1047751" y="4002920"/>
            <a:ext cx="4762500" cy="26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Superior ability to visualize and process the full tumor volume within the MRI sequence.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1047751" y="4622044"/>
            <a:ext cx="4762500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306"/>
              </a:lnSpc>
              <a:buClr>
                <a:srgbClr val="D946EF"/>
              </a:buClr>
              <a:buSzPts val="784"/>
            </a:pPr>
            <a:r>
              <a:rPr lang="en-US" sz="1045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The Bottleneck</a:t>
            </a:r>
            <a:endParaRPr sz="10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047751" y="4905413"/>
            <a:ext cx="4762500" cy="53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Prohibitive GPU and memory requirements; training times were too long for a hackathon.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981826" y="1409700"/>
            <a:ext cx="4324351" cy="4800600"/>
          </a:xfrm>
          <a:prstGeom prst="rect">
            <a:avLst/>
          </a:prstGeom>
          <a:solidFill>
            <a:srgbClr val="000000"/>
          </a:solidFill>
          <a:ln w="18275" cap="flat" cmpd="sng">
            <a:solidFill>
              <a:srgbClr val="D946E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35" name="Google Shape;3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0" y="1666875"/>
            <a:ext cx="3810000" cy="4286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09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/>
          <p:nvPr/>
        </p:nvSpPr>
        <p:spPr>
          <a:xfrm>
            <a:off x="466726" y="1895475"/>
            <a:ext cx="4781551" cy="382905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D1F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43" name="Google Shape;43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000251"/>
            <a:ext cx="45720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6286501" y="1053072"/>
            <a:ext cx="5905500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The 2.5D Approach: Partial Context &amp; Training Bottlenecks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6286500" y="2165561"/>
            <a:ext cx="2743200" cy="161925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6" name="Google Shape;46;p3"/>
          <p:cNvSpPr/>
          <p:nvPr/>
        </p:nvSpPr>
        <p:spPr>
          <a:xfrm>
            <a:off x="6286501" y="2165561"/>
            <a:ext cx="38100" cy="1619251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7" name="Google Shape;47;p3"/>
          <p:cNvSpPr/>
          <p:nvPr/>
        </p:nvSpPr>
        <p:spPr>
          <a:xfrm>
            <a:off x="6477000" y="2356062"/>
            <a:ext cx="23622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6477000" y="2613236"/>
            <a:ext cx="2362200" cy="67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130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Inputting multiple adjacent slices simultaneously to maintain partial 3D spatial context.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9258300" y="2165561"/>
            <a:ext cx="2743200" cy="161925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0" name="Google Shape;50;p3"/>
          <p:cNvSpPr/>
          <p:nvPr/>
        </p:nvSpPr>
        <p:spPr>
          <a:xfrm>
            <a:off x="9258301" y="2165561"/>
            <a:ext cx="38100" cy="1619251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1" name="Google Shape;51;p3"/>
          <p:cNvSpPr/>
          <p:nvPr/>
        </p:nvSpPr>
        <p:spPr>
          <a:xfrm>
            <a:off x="9448800" y="2356062"/>
            <a:ext cx="23622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Initial Results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9448800" y="2613236"/>
            <a:ext cx="2362200" cy="45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130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Promising performance metrics, but training speed was extremely slow.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6286500" y="4013411"/>
            <a:ext cx="2743200" cy="161925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4" name="Google Shape;54;p3"/>
          <p:cNvSpPr/>
          <p:nvPr/>
        </p:nvSpPr>
        <p:spPr>
          <a:xfrm>
            <a:off x="6286501" y="4013411"/>
            <a:ext cx="38100" cy="1619251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5" name="Google Shape;55;p3"/>
          <p:cNvSpPr/>
          <p:nvPr/>
        </p:nvSpPr>
        <p:spPr>
          <a:xfrm>
            <a:off x="6477000" y="4203911"/>
            <a:ext cx="23622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6477000" y="4461085"/>
            <a:ext cx="2362200" cy="45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130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Attempted using a single random slice per patient to accelerate the training process.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9258300" y="4013411"/>
            <a:ext cx="2743200" cy="161925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8" name="Google Shape;58;p3"/>
          <p:cNvSpPr/>
          <p:nvPr/>
        </p:nvSpPr>
        <p:spPr>
          <a:xfrm>
            <a:off x="9258301" y="4013411"/>
            <a:ext cx="38100" cy="1619251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9" name="Google Shape;59;p3"/>
          <p:cNvSpPr/>
          <p:nvPr/>
        </p:nvSpPr>
        <p:spPr>
          <a:xfrm>
            <a:off x="9448800" y="4203911"/>
            <a:ext cx="23622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9448800" y="4461085"/>
            <a:ext cx="2362200" cy="67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130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Critical spatial context was lost; the solution lacked the robustness required for competition.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85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762000" y="1053071"/>
            <a:ext cx="53340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Pivoting to 2D: Speed &amp; Iteration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762000" y="2241762"/>
            <a:ext cx="5334000" cy="3472681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" name="Google Shape;69;p4"/>
          <p:cNvSpPr/>
          <p:nvPr/>
        </p:nvSpPr>
        <p:spPr>
          <a:xfrm>
            <a:off x="1066800" y="2546562"/>
            <a:ext cx="47244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Decision Point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1066800" y="2803736"/>
            <a:ext cx="4724400" cy="57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7865"/>
              </a:lnSpc>
              <a:buClr>
                <a:srgbClr val="E2E8F0"/>
              </a:buClr>
              <a:buSzPts val="834"/>
            </a:pPr>
            <a:r>
              <a:rPr lang="en-US" sz="111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Faced with the choice between complex pre-trained architectures or building a streamlined model from the ground up.</a:t>
            </a:r>
            <a:endParaRPr sz="11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66800" y="3596171"/>
            <a:ext cx="47244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The Choice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1066800" y="3853348"/>
            <a:ext cx="4724400" cy="57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7865"/>
              </a:lnSpc>
              <a:buClr>
                <a:srgbClr val="E2E8F0"/>
              </a:buClr>
              <a:buSzPts val="834"/>
            </a:pPr>
            <a:r>
              <a:rPr lang="en-US" sz="111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Opted to build a custom 2D segmentation model from scratch to maintain full control over the training pipeline.</a:t>
            </a:r>
            <a:endParaRPr sz="11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066800" y="4645782"/>
            <a:ext cx="47244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Rationale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1066800" y="4902957"/>
            <a:ext cx="4724400" cy="57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7865"/>
              </a:lnSpc>
              <a:buClr>
                <a:srgbClr val="E2E8F0"/>
              </a:buClr>
              <a:buSzPts val="834"/>
            </a:pPr>
            <a:r>
              <a:rPr lang="en-US" sz="111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Simpler models allowed for faster implementation and rapid experimentation cycles, critical in a hackathon environment.</a:t>
            </a:r>
            <a:endParaRPr sz="111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6753226" y="1419226"/>
            <a:ext cx="4781551" cy="478155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D946E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76" name="Google Shape;76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251" y="1619251"/>
            <a:ext cx="4381500" cy="438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53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762001" y="1053072"/>
            <a:ext cx="62865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Addressing Noise &amp; Background Interference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762001" y="2241762"/>
            <a:ext cx="6210300" cy="1350169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85" name="Google Shape;85;p5"/>
          <p:cNvSpPr/>
          <p:nvPr/>
        </p:nvSpPr>
        <p:spPr>
          <a:xfrm>
            <a:off x="762001" y="2241762"/>
            <a:ext cx="38100" cy="1350169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86" name="Google Shape;86;p5"/>
          <p:cNvSpPr/>
          <p:nvPr/>
        </p:nvSpPr>
        <p:spPr>
          <a:xfrm>
            <a:off x="990600" y="2470361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The Challenge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990600" y="2701344"/>
            <a:ext cx="5715000" cy="24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593"/>
              </a:lnSpc>
              <a:buClr>
                <a:srgbClr val="00D1FF"/>
              </a:buClr>
              <a:buSzPts val="885"/>
            </a:pPr>
            <a:r>
              <a:rPr lang="en-US" sz="1180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Background Noise in Selective Training</a:t>
            </a:r>
            <a:endParaRPr sz="11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990600" y="3010905"/>
            <a:ext cx="5715000" cy="7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1333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Training exclusively on slices containing tumors resulted in high false-positive noise in background regions during inference.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762001" y="3744330"/>
            <a:ext cx="6210300" cy="1350169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0" name="Google Shape;90;p5"/>
          <p:cNvSpPr/>
          <p:nvPr/>
        </p:nvSpPr>
        <p:spPr>
          <a:xfrm>
            <a:off x="762001" y="3744330"/>
            <a:ext cx="38100" cy="1350169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1" name="Google Shape;91;p5"/>
          <p:cNvSpPr/>
          <p:nvPr/>
        </p:nvSpPr>
        <p:spPr>
          <a:xfrm>
            <a:off x="990600" y="3972929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The Strategy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990600" y="4203912"/>
            <a:ext cx="5715000" cy="24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593"/>
              </a:lnSpc>
              <a:buClr>
                <a:srgbClr val="00D1FF"/>
              </a:buClr>
              <a:buSzPts val="885"/>
            </a:pPr>
            <a:r>
              <a:rPr lang="en-US" sz="1180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70/30 Sample Distribution</a:t>
            </a:r>
            <a:endParaRPr sz="11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990600" y="4513474"/>
            <a:ext cx="5715000" cy="7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1333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Adjusted the training set to include a 70% tumor and 30% background ratio to teach the model to distinguish non-tumor tissue.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2001" y="5246900"/>
            <a:ext cx="6210300" cy="1350169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5" name="Google Shape;95;p5"/>
          <p:cNvSpPr/>
          <p:nvPr/>
        </p:nvSpPr>
        <p:spPr>
          <a:xfrm>
            <a:off x="762001" y="5246900"/>
            <a:ext cx="38100" cy="1350169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6" name="Google Shape;96;p5"/>
          <p:cNvSpPr/>
          <p:nvPr/>
        </p:nvSpPr>
        <p:spPr>
          <a:xfrm>
            <a:off x="990600" y="5475499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The Outcome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90600" y="5706481"/>
            <a:ext cx="5715000" cy="24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5593"/>
              </a:lnSpc>
              <a:buClr>
                <a:srgbClr val="00D1FF"/>
              </a:buClr>
              <a:buSzPts val="885"/>
            </a:pPr>
            <a:r>
              <a:rPr lang="en-US" sz="1180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Improved Clarity, Unstable Accuracy</a:t>
            </a:r>
            <a:endParaRPr sz="118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990600" y="6016044"/>
            <a:ext cx="5715000" cy="7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1333" anchor="t" anchorCtr="0">
            <a:spAutoFit/>
          </a:bodyPr>
          <a:lstStyle/>
          <a:p>
            <a:pPr>
              <a:lnSpc>
                <a:spcPct val="166666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While background noise was significantly reduced, the overall accuracy remained volatile, necessitating further optimization.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7324725" y="1895475"/>
            <a:ext cx="4591051" cy="382905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F43F5E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00" name="Google Shape;10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1" y="2095500"/>
            <a:ext cx="4191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43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/>
          <p:nvPr/>
        </p:nvSpPr>
        <p:spPr>
          <a:xfrm>
            <a:off x="762000" y="1053072"/>
            <a:ext cx="49530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Optimizing Patient Representation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762000" y="2165562"/>
            <a:ext cx="4953000" cy="1190625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9" name="Google Shape;109;p6"/>
          <p:cNvSpPr/>
          <p:nvPr/>
        </p:nvSpPr>
        <p:spPr>
          <a:xfrm>
            <a:off x="990600" y="2394162"/>
            <a:ext cx="44958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990600" y="2651336"/>
            <a:ext cx="4495800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9487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Single-slice sampling led to severe under-representation. The model only observed 10–15 slices per patient, which were predominantly background-heavy.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62000" y="3565736"/>
            <a:ext cx="4953000" cy="2057400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2" name="Google Shape;112;p6"/>
          <p:cNvSpPr/>
          <p:nvPr/>
        </p:nvSpPr>
        <p:spPr>
          <a:xfrm>
            <a:off x="990600" y="3794337"/>
            <a:ext cx="44958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The Solution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990600" y="4051511"/>
            <a:ext cx="4495800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9487"/>
              </a:lnSpc>
              <a:buClr>
                <a:srgbClr val="E2E8F0"/>
              </a:buClr>
              <a:buSzPts val="780"/>
            </a:pPr>
            <a:r>
              <a:rPr lang="en-US" sz="1040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Strategic shift to reduce total patient count while significantly increasing the number of slices processed per patient to capture full anatomical context.</a:t>
            </a:r>
            <a:endParaRPr sz="10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1085851" y="5089737"/>
            <a:ext cx="2553147" cy="18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79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50 Slices/Patient: Improved performance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085852" y="5346911"/>
            <a:ext cx="2909329" cy="18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796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100 Slices/Patient: Optimal stability &amp; accuracy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6181726" y="1657351"/>
            <a:ext cx="5543551" cy="4305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D946E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17" name="Google Shape;117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6" y="1809751"/>
            <a:ext cx="52387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05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762000" y="1053071"/>
            <a:ext cx="53340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Final Training Configuration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762001" y="1799817"/>
            <a:ext cx="4762500" cy="971551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26" name="Google Shape;126;p7"/>
          <p:cNvSpPr/>
          <p:nvPr/>
        </p:nvSpPr>
        <p:spPr>
          <a:xfrm>
            <a:off x="762001" y="1799817"/>
            <a:ext cx="38100" cy="9525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27" name="Google Shape;127;p7"/>
          <p:cNvSpPr/>
          <p:nvPr/>
        </p:nvSpPr>
        <p:spPr>
          <a:xfrm>
            <a:off x="990601" y="2028417"/>
            <a:ext cx="43053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Patient Volume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990601" y="2285592"/>
            <a:ext cx="4305300" cy="4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2743"/>
              </a:lnSpc>
              <a:buClr>
                <a:srgbClr val="E2E8F0"/>
              </a:buClr>
              <a:buSzPts val="1808"/>
            </a:pPr>
            <a:r>
              <a:rPr lang="en-US" sz="2411" b="1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~500 Patients / Epoch</a:t>
            </a:r>
            <a:endParaRPr sz="24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762001" y="2942817"/>
            <a:ext cx="4762500" cy="971551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0" name="Google Shape;130;p7"/>
          <p:cNvSpPr/>
          <p:nvPr/>
        </p:nvSpPr>
        <p:spPr>
          <a:xfrm>
            <a:off x="762001" y="2942817"/>
            <a:ext cx="38100" cy="9525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1" name="Google Shape;131;p7"/>
          <p:cNvSpPr/>
          <p:nvPr/>
        </p:nvSpPr>
        <p:spPr>
          <a:xfrm>
            <a:off x="990601" y="3171417"/>
            <a:ext cx="43053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00D1FF"/>
              </a:buClr>
              <a:buSzPts val="683"/>
            </a:pPr>
            <a:r>
              <a:rPr lang="en-US" sz="911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Slice Density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990601" y="3428592"/>
            <a:ext cx="4305300" cy="4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2743"/>
              </a:lnSpc>
              <a:buClr>
                <a:srgbClr val="E2E8F0"/>
              </a:buClr>
              <a:buSzPts val="1808"/>
            </a:pPr>
            <a:r>
              <a:rPr lang="en-US" sz="2411" b="1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100 Slices / Patient</a:t>
            </a:r>
            <a:endParaRPr sz="24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762001" y="4276316"/>
            <a:ext cx="5162551" cy="941003"/>
          </a:xfrm>
          <a:prstGeom prst="rect">
            <a:avLst/>
          </a:prstGeom>
          <a:solidFill>
            <a:srgbClr val="00D1FF">
              <a:alpha val="4705"/>
            </a:srgbClr>
          </a:solidFill>
          <a:ln w="9525" cap="flat" cmpd="sng">
            <a:solidFill>
              <a:srgbClr val="00D1FF">
                <a:alpha val="29803"/>
              </a:srgb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4" name="Google Shape;134;p7"/>
          <p:cNvSpPr/>
          <p:nvPr/>
        </p:nvSpPr>
        <p:spPr>
          <a:xfrm>
            <a:off x="952501" y="4466816"/>
            <a:ext cx="4762500" cy="86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7865"/>
              </a:lnSpc>
              <a:buClr>
                <a:srgbClr val="D946EF"/>
              </a:buClr>
              <a:buSzPts val="784"/>
            </a:pPr>
            <a:r>
              <a:rPr lang="en-US" sz="1045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Strategic Impact:</a:t>
            </a:r>
            <a:r>
              <a:rPr lang="en-US" sz="111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 This configuration maximized anatomical diversity. While training speed was slightly reduced, it delivered a </a:t>
            </a:r>
            <a:r>
              <a:rPr lang="en-US" sz="1045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massive leap</a:t>
            </a:r>
            <a:r>
              <a:rPr lang="en-US" sz="1112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 in model stability and segmentation accuracy.</a:t>
            </a:r>
            <a:endParaRPr sz="10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6505575" y="1647826"/>
            <a:ext cx="5276851" cy="4324351"/>
          </a:xfrm>
          <a:prstGeom prst="rect">
            <a:avLst/>
          </a:prstGeom>
          <a:solidFill>
            <a:srgbClr val="FFFFFF"/>
          </a:solidFill>
          <a:ln w="18275" cap="flat" cmpd="sng">
            <a:solidFill>
              <a:srgbClr val="00D1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36" name="Google Shape;136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500" y="1809751"/>
            <a:ext cx="4953000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21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/>
          <p:nvPr/>
        </p:nvSpPr>
        <p:spPr>
          <a:xfrm>
            <a:off x="762001" y="800101"/>
            <a:ext cx="85725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Adopting Pre-trained Architectures: Residual U-Net Integration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762001" y="1912591"/>
            <a:ext cx="3333751" cy="1066800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45" name="Google Shape;145;p8"/>
          <p:cNvSpPr/>
          <p:nvPr/>
        </p:nvSpPr>
        <p:spPr>
          <a:xfrm>
            <a:off x="952501" y="2103091"/>
            <a:ext cx="2952751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Evolution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952501" y="2360265"/>
            <a:ext cx="2952751" cy="73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5061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Following the success of our manual baseline, we transitioned to a more sophisticated architecture to capture complex features.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762001" y="3188940"/>
            <a:ext cx="3333751" cy="1066800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48" name="Google Shape;148;p8"/>
          <p:cNvSpPr/>
          <p:nvPr/>
        </p:nvSpPr>
        <p:spPr>
          <a:xfrm>
            <a:off x="952501" y="3379441"/>
            <a:ext cx="2952751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Why Residual U-Net?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952501" y="3636615"/>
            <a:ext cx="2952751" cy="4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5061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Selected for its balance of simplicity and high accuracy, specifically optimized for limited computational resources.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762001" y="4560541"/>
            <a:ext cx="3333751" cy="735807"/>
          </a:xfrm>
          <a:prstGeom prst="rect">
            <a:avLst/>
          </a:prstGeom>
          <a:solidFill>
            <a:srgbClr val="00D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1" name="Google Shape;151;p8"/>
          <p:cNvSpPr/>
          <p:nvPr/>
        </p:nvSpPr>
        <p:spPr>
          <a:xfrm>
            <a:off x="904875" y="4703415"/>
            <a:ext cx="3048000" cy="14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4329"/>
              </a:lnSpc>
              <a:buClr>
                <a:srgbClr val="0B1120"/>
              </a:buClr>
              <a:buSzPts val="485"/>
            </a:pPr>
            <a:r>
              <a:rPr lang="en-US" sz="647" b="1">
                <a:solidFill>
                  <a:srgbClr val="0B1120"/>
                </a:solidFill>
                <a:latin typeface="Calibri"/>
                <a:ea typeface="Calibri"/>
                <a:cs typeface="Calibri"/>
                <a:sym typeface="Calibri"/>
              </a:rPr>
              <a:t>Key Metric</a:t>
            </a:r>
            <a:endParaRPr sz="64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904875" y="4882010"/>
            <a:ext cx="3048000" cy="22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306"/>
              </a:lnSpc>
              <a:buClr>
                <a:srgbClr val="0B1120"/>
              </a:buClr>
              <a:buSzPts val="784"/>
            </a:pPr>
            <a:r>
              <a:rPr lang="en-US" sz="1045" b="1">
                <a:solidFill>
                  <a:srgbClr val="0B1120"/>
                </a:solidFill>
                <a:latin typeface="Calibri"/>
                <a:ea typeface="Calibri"/>
                <a:cs typeface="Calibri"/>
                <a:sym typeface="Calibri"/>
              </a:rPr>
              <a:t>High Leaderboard Accuracy with 32 Filters</a:t>
            </a:r>
            <a:endParaRPr sz="104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2451" y="1912591"/>
            <a:ext cx="4610100" cy="337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9239251" y="1912591"/>
            <a:ext cx="2476500" cy="86677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5" name="Google Shape;155;p8"/>
          <p:cNvSpPr/>
          <p:nvPr/>
        </p:nvSpPr>
        <p:spPr>
          <a:xfrm>
            <a:off x="9239251" y="1912591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6" name="Google Shape;156;p8"/>
          <p:cNvSpPr/>
          <p:nvPr/>
        </p:nvSpPr>
        <p:spPr>
          <a:xfrm>
            <a:off x="11706226" y="1912591"/>
            <a:ext cx="9525" cy="86677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7" name="Google Shape;157;p8"/>
          <p:cNvSpPr/>
          <p:nvPr/>
        </p:nvSpPr>
        <p:spPr>
          <a:xfrm>
            <a:off x="9239251" y="2769840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8" name="Google Shape;158;p8"/>
          <p:cNvSpPr/>
          <p:nvPr/>
        </p:nvSpPr>
        <p:spPr>
          <a:xfrm>
            <a:off x="9239251" y="1912591"/>
            <a:ext cx="38100" cy="866775"/>
          </a:xfrm>
          <a:prstGeom prst="rect">
            <a:avLst/>
          </a:prstGeom>
          <a:solidFill>
            <a:srgbClr val="00D1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9" name="Google Shape;159;p8"/>
          <p:cNvSpPr/>
          <p:nvPr/>
        </p:nvSpPr>
        <p:spPr>
          <a:xfrm>
            <a:off x="9429751" y="2103091"/>
            <a:ext cx="20955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9429751" y="2360266"/>
            <a:ext cx="2095500" cy="47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5061"/>
              </a:lnSpc>
              <a:buClr>
                <a:srgbClr val="E2E8F0"/>
              </a:buClr>
              <a:buSzPts val="683"/>
            </a:pPr>
            <a:r>
              <a:rPr lang="en-US" sz="911" b="1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Residual U-Net</a:t>
            </a:r>
            <a:b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32 Filters per layer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9239251" y="2988915"/>
            <a:ext cx="2476500" cy="10668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2" name="Google Shape;162;p8"/>
          <p:cNvSpPr/>
          <p:nvPr/>
        </p:nvSpPr>
        <p:spPr>
          <a:xfrm>
            <a:off x="9239251" y="2988915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3" name="Google Shape;163;p8"/>
          <p:cNvSpPr/>
          <p:nvPr/>
        </p:nvSpPr>
        <p:spPr>
          <a:xfrm>
            <a:off x="11706226" y="2988915"/>
            <a:ext cx="9525" cy="1066800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4" name="Google Shape;164;p8"/>
          <p:cNvSpPr/>
          <p:nvPr/>
        </p:nvSpPr>
        <p:spPr>
          <a:xfrm>
            <a:off x="9239251" y="4046191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5" name="Google Shape;165;p8"/>
          <p:cNvSpPr/>
          <p:nvPr/>
        </p:nvSpPr>
        <p:spPr>
          <a:xfrm>
            <a:off x="9239251" y="2988915"/>
            <a:ext cx="38100" cy="10668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6" name="Google Shape;166;p8"/>
          <p:cNvSpPr/>
          <p:nvPr/>
        </p:nvSpPr>
        <p:spPr>
          <a:xfrm>
            <a:off x="9429751" y="3179415"/>
            <a:ext cx="20955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9429751" y="3436591"/>
            <a:ext cx="2095500" cy="72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5061"/>
              </a:lnSpc>
              <a:buClr>
                <a:srgbClr val="E2E8F0"/>
              </a:buClr>
              <a:buSzPts val="683"/>
            </a:pPr>
            <a:r>
              <a:rPr lang="en-US" sz="911" b="1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Combined Objective:</a:t>
            </a:r>
            <a:b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Cross-Entropy (CE) +</a:t>
            </a:r>
            <a:b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Mean Dice Loss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9239251" y="4265266"/>
            <a:ext cx="2476500" cy="866775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9" name="Google Shape;169;p8"/>
          <p:cNvSpPr/>
          <p:nvPr/>
        </p:nvSpPr>
        <p:spPr>
          <a:xfrm>
            <a:off x="9239251" y="4265266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0" name="Google Shape;170;p8"/>
          <p:cNvSpPr/>
          <p:nvPr/>
        </p:nvSpPr>
        <p:spPr>
          <a:xfrm>
            <a:off x="11706226" y="4265266"/>
            <a:ext cx="9525" cy="86677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1" name="Google Shape;171;p8"/>
          <p:cNvSpPr/>
          <p:nvPr/>
        </p:nvSpPr>
        <p:spPr>
          <a:xfrm>
            <a:off x="9239251" y="5122515"/>
            <a:ext cx="2476500" cy="9525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2" name="Google Shape;172;p8"/>
          <p:cNvSpPr/>
          <p:nvPr/>
        </p:nvSpPr>
        <p:spPr>
          <a:xfrm>
            <a:off x="9239251" y="4265266"/>
            <a:ext cx="38100" cy="866775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3" name="Google Shape;173;p8"/>
          <p:cNvSpPr/>
          <p:nvPr/>
        </p:nvSpPr>
        <p:spPr>
          <a:xfrm>
            <a:off x="9429751" y="4455766"/>
            <a:ext cx="2095500" cy="18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771"/>
              </a:lnSpc>
              <a:buClr>
                <a:srgbClr val="D946EF"/>
              </a:buClr>
              <a:buSzPts val="683"/>
            </a:pPr>
            <a:r>
              <a:rPr lang="en-US" sz="911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91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9429751" y="4712941"/>
            <a:ext cx="2095500" cy="4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5061"/>
              </a:lnSpc>
              <a:buClr>
                <a:srgbClr val="E2E8F0"/>
              </a:buClr>
              <a:buSzPts val="727"/>
            </a:pPr>
            <a:r>
              <a:rPr lang="en-US" sz="969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Designed for rapid convergence within hackathon time limits.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7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/>
          <p:nvPr/>
        </p:nvSpPr>
        <p:spPr>
          <a:xfrm>
            <a:off x="762000" y="1243571"/>
            <a:ext cx="5334000" cy="45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328"/>
              </a:lnSpc>
              <a:buClr>
                <a:srgbClr val="00D1FF"/>
              </a:buClr>
              <a:buSzPts val="1602"/>
            </a:pPr>
            <a:r>
              <a:rPr lang="en-US" sz="2136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Overcoming Time Constraints</a:t>
            </a:r>
            <a:endParaRPr sz="213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62000" y="2066516"/>
            <a:ext cx="5257800" cy="119866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83" name="Google Shape;183;p9"/>
          <p:cNvSpPr/>
          <p:nvPr/>
        </p:nvSpPr>
        <p:spPr>
          <a:xfrm>
            <a:off x="762001" y="2066516"/>
            <a:ext cx="38100" cy="1198661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84" name="Google Shape;184;p9"/>
          <p:cNvSpPr/>
          <p:nvPr/>
        </p:nvSpPr>
        <p:spPr>
          <a:xfrm>
            <a:off x="990601" y="2295116"/>
            <a:ext cx="47625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The Bottleneck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990601" y="2526098"/>
            <a:ext cx="4762500" cy="8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26733" anchor="t" anchorCtr="0">
            <a:spAutoFit/>
          </a:bodyPr>
          <a:lstStyle/>
          <a:p>
            <a:pPr>
              <a:lnSpc>
                <a:spcPct val="169851"/>
              </a:lnSpc>
              <a:buClr>
                <a:srgbClr val="E2E8F0"/>
              </a:buClr>
              <a:buSzPts val="942"/>
            </a:pP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Training was computationally intensive; only 15–20 epochs were completed within the critical 8-hour window.</a:t>
            </a:r>
            <a:endParaRPr sz="12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762000" y="3569977"/>
            <a:ext cx="5257800" cy="147295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87" name="Google Shape;187;p9"/>
          <p:cNvSpPr/>
          <p:nvPr/>
        </p:nvSpPr>
        <p:spPr>
          <a:xfrm>
            <a:off x="762001" y="3569977"/>
            <a:ext cx="38100" cy="1472952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88" name="Google Shape;188;p9"/>
          <p:cNvSpPr/>
          <p:nvPr/>
        </p:nvSpPr>
        <p:spPr>
          <a:xfrm>
            <a:off x="990601" y="3798577"/>
            <a:ext cx="47625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Competition Reality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990601" y="4029560"/>
            <a:ext cx="4762500" cy="8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26733" anchor="t" anchorCtr="0">
            <a:spAutoFit/>
          </a:bodyPr>
          <a:lstStyle/>
          <a:p>
            <a:pPr>
              <a:lnSpc>
                <a:spcPct val="169851"/>
              </a:lnSpc>
              <a:buClr>
                <a:srgbClr val="E2E8F0"/>
              </a:buClr>
              <a:buSzPts val="942"/>
            </a:pP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The training process was cut short by the competition deadline, leaving significant potential for further optimization.</a:t>
            </a:r>
            <a:endParaRPr sz="12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6477000" y="952500"/>
            <a:ext cx="4572000" cy="3810000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1" name="Google Shape;191;p9"/>
          <p:cNvSpPr/>
          <p:nvPr/>
        </p:nvSpPr>
        <p:spPr>
          <a:xfrm>
            <a:off x="7048500" y="1524000"/>
            <a:ext cx="3429000" cy="18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796"/>
              </a:lnSpc>
              <a:buClr>
                <a:srgbClr val="00D1FF"/>
              </a:buClr>
              <a:buSzPts val="727"/>
            </a:pPr>
            <a:r>
              <a:rPr lang="en-US" sz="969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Leaderboard Result</a:t>
            </a:r>
            <a:endParaRPr sz="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7048500" y="1895475"/>
            <a:ext cx="3429000" cy="111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8564"/>
              </a:lnSpc>
              <a:buClr>
                <a:srgbClr val="00D1FF"/>
              </a:buClr>
              <a:buSzPts val="4974"/>
            </a:pPr>
            <a:r>
              <a:rPr lang="en-US" sz="6632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~74%</a:t>
            </a:r>
            <a:endParaRPr sz="66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7048500" y="3000375"/>
            <a:ext cx="3429000" cy="6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2380"/>
              </a:lnSpc>
              <a:buClr>
                <a:srgbClr val="E2E8F0"/>
              </a:buClr>
              <a:buSzPts val="1050"/>
            </a:pPr>
            <a:r>
              <a:rPr lang="en-US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Accuracy achieved despite incomplete training cycles and severe time limitations.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12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/>
          <p:nvPr/>
        </p:nvSpPr>
        <p:spPr>
          <a:xfrm>
            <a:off x="1" y="0"/>
            <a:ext cx="4762500" cy="6858000"/>
          </a:xfrm>
          <a:prstGeom prst="rect">
            <a:avLst/>
          </a:prstGeom>
          <a:solidFill>
            <a:srgbClr val="0B11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1" name="Google Shape;201;p10"/>
          <p:cNvSpPr/>
          <p:nvPr/>
        </p:nvSpPr>
        <p:spPr>
          <a:xfrm>
            <a:off x="4752975" y="0"/>
            <a:ext cx="9525" cy="6858000"/>
          </a:xfrm>
          <a:prstGeom prst="rect">
            <a:avLst/>
          </a:prstGeom>
          <a:solidFill>
            <a:srgbClr val="E6FA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2" name="Google Shape;202;p10"/>
          <p:cNvSpPr/>
          <p:nvPr/>
        </p:nvSpPr>
        <p:spPr>
          <a:xfrm>
            <a:off x="762001" y="1276351"/>
            <a:ext cx="4000500" cy="614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3152"/>
              </a:lnSpc>
              <a:buClr>
                <a:srgbClr val="00D1FF"/>
              </a:buClr>
              <a:buSzPts val="2436"/>
            </a:pPr>
            <a:r>
              <a:rPr lang="en-US" sz="3248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Refining the Balance</a:t>
            </a:r>
            <a:endParaRPr sz="324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524501" y="952501"/>
            <a:ext cx="6305551" cy="1587252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4" name="Google Shape;204;p10"/>
          <p:cNvSpPr/>
          <p:nvPr/>
        </p:nvSpPr>
        <p:spPr>
          <a:xfrm>
            <a:off x="5810251" y="1238251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D946EF"/>
              </a:buClr>
              <a:buSzPts val="584"/>
            </a:pPr>
            <a:r>
              <a:rPr lang="en-US" sz="779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5810251" y="1507332"/>
            <a:ext cx="5715000" cy="8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26733" anchor="t" anchorCtr="0">
            <a:spAutoFit/>
          </a:bodyPr>
          <a:lstStyle/>
          <a:p>
            <a:pPr>
              <a:lnSpc>
                <a:spcPct val="169851"/>
              </a:lnSpc>
              <a:buClr>
                <a:srgbClr val="E2E8F0"/>
              </a:buClr>
              <a:buSzPts val="942"/>
            </a:pP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While the </a:t>
            </a:r>
            <a:r>
              <a:rPr lang="en-US" sz="1180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70/30 ratio</a:t>
            </a: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 effectively minimized background noise, it occasionally introduced bias that hindered the precise prediction of tumor boundaries.</a:t>
            </a:r>
            <a:endParaRPr sz="12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5524501" y="2901702"/>
            <a:ext cx="6305551" cy="1587252"/>
          </a:xfrm>
          <a:prstGeom prst="rect">
            <a:avLst/>
          </a:prstGeom>
          <a:solidFill>
            <a:srgbClr val="1E293B"/>
          </a:solidFill>
          <a:ln w="9525" cap="flat" cmpd="sng">
            <a:solidFill>
              <a:srgbClr val="00D1FF">
                <a:alpha val="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7" name="Google Shape;207;p10"/>
          <p:cNvSpPr/>
          <p:nvPr/>
        </p:nvSpPr>
        <p:spPr>
          <a:xfrm>
            <a:off x="5810251" y="3187452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D946EF"/>
              </a:buClr>
              <a:buSzPts val="584"/>
            </a:pPr>
            <a:r>
              <a:rPr lang="en-US" sz="779" b="1">
                <a:solidFill>
                  <a:srgbClr val="D946EF"/>
                </a:solidFill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5810251" y="3456534"/>
            <a:ext cx="5715000" cy="121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26733" anchor="t" anchorCtr="0">
            <a:spAutoFit/>
          </a:bodyPr>
          <a:lstStyle/>
          <a:p>
            <a:pPr>
              <a:lnSpc>
                <a:spcPct val="169851"/>
              </a:lnSpc>
              <a:buClr>
                <a:srgbClr val="E2E8F0"/>
              </a:buClr>
              <a:buSzPts val="942"/>
            </a:pP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Extensive testing of various sampling ratios revealed that each adjustment significantly altered the prediction morphology, indicating that a </a:t>
            </a:r>
            <a:r>
              <a:rPr lang="en-US" sz="1180" b="1">
                <a:solidFill>
                  <a:srgbClr val="00D1FF"/>
                </a:solidFill>
                <a:latin typeface="Calibri"/>
                <a:ea typeface="Calibri"/>
                <a:cs typeface="Calibri"/>
                <a:sym typeface="Calibri"/>
              </a:rPr>
              <a:t>fixed ratio</a:t>
            </a:r>
            <a:r>
              <a:rPr lang="en-US" sz="1256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 was not a universal solution.</a:t>
            </a:r>
            <a:endParaRPr sz="12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5524501" y="4850904"/>
            <a:ext cx="6210300" cy="1754981"/>
          </a:xfrm>
          <a:prstGeom prst="rect">
            <a:avLst/>
          </a:prstGeom>
          <a:solidFill>
            <a:srgbClr val="F43F5E">
              <a:alpha val="980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0" name="Google Shape;210;p10"/>
          <p:cNvSpPr/>
          <p:nvPr/>
        </p:nvSpPr>
        <p:spPr>
          <a:xfrm>
            <a:off x="5524501" y="4850904"/>
            <a:ext cx="38100" cy="1754981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1" name="Google Shape;211;p10"/>
          <p:cNvSpPr/>
          <p:nvPr/>
        </p:nvSpPr>
        <p:spPr>
          <a:xfrm>
            <a:off x="5753100" y="5079504"/>
            <a:ext cx="5715000" cy="16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6986"/>
              </a:lnSpc>
              <a:buClr>
                <a:srgbClr val="F43F5E"/>
              </a:buClr>
              <a:buSzPts val="584"/>
            </a:pPr>
            <a:r>
              <a:rPr lang="en-US" sz="779" b="1">
                <a:solidFill>
                  <a:srgbClr val="F43F5E"/>
                </a:solidFill>
                <a:latin typeface="Calibri"/>
                <a:ea typeface="Calibri"/>
                <a:cs typeface="Calibri"/>
                <a:sym typeface="Calibri"/>
              </a:rPr>
              <a:t>Final Decision</a:t>
            </a:r>
            <a:endParaRPr sz="7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5753100" y="5348586"/>
            <a:ext cx="5715000" cy="121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26733" anchor="t" anchorCtr="0">
            <a:spAutoFit/>
          </a:bodyPr>
          <a:lstStyle/>
          <a:p>
            <a:pPr>
              <a:lnSpc>
                <a:spcPct val="162107"/>
              </a:lnSpc>
              <a:buClr>
                <a:srgbClr val="E2E8F0"/>
              </a:buClr>
              <a:buSzPts val="987"/>
            </a:pPr>
            <a:r>
              <a:rPr lang="en-US" sz="1316" b="1">
                <a:solidFill>
                  <a:srgbClr val="E2E8F0"/>
                </a:solidFill>
                <a:latin typeface="Calibri"/>
                <a:ea typeface="Calibri"/>
                <a:cs typeface="Calibri"/>
                <a:sym typeface="Calibri"/>
              </a:rPr>
              <a:t>We concluded that relying solely on sampling ratios is insufficient. Future iterations will focus on a holistic architectural approach to address the tumor-background trade-off.</a:t>
            </a:r>
            <a:endParaRPr sz="131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16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43050"/>
            <a:ext cx="52387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MEDICAL REALITY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71500" y="2151457"/>
            <a:ext cx="55006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WHY THIS MATTERS?</a:t>
            </a:r>
            <a:endParaRPr sz="2000" dirty="0"/>
          </a:p>
        </p:txBody>
      </p:sp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552575"/>
            <a:ext cx="5219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95312" y="2542283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Radiologist Burnout: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Hours spent manually segmenting tumors slice-by-slice leads to fatigue.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3722699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Volume Overload: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single patient scan contains hundreds of 3D MRI slices.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4867101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Human Error: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Fatigue increases the risk of missing tiny tumor fragments in complex volumetric data.</a:t>
            </a:r>
            <a:endParaRPr dirty="0"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197" y="2584062"/>
            <a:ext cx="382229" cy="39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491" y="3791398"/>
            <a:ext cx="333068" cy="3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630" y="4859833"/>
            <a:ext cx="293739" cy="36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0CD8AB13-4B71-321E-6D23-9E2480F49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>
            <a:extLst>
              <a:ext uri="{FF2B5EF4-FFF2-40B4-BE49-F238E27FC236}">
                <a16:creationId xmlns:a16="http://schemas.microsoft.com/office/drawing/2014/main" id="{5133BCFA-9056-972B-0605-AF0D4B97C1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>
            <a:extLst>
              <a:ext uri="{FF2B5EF4-FFF2-40B4-BE49-F238E27FC236}">
                <a16:creationId xmlns:a16="http://schemas.microsoft.com/office/drawing/2014/main" id="{DB80B3B1-EE6A-D972-63D5-B24586D3A74F}"/>
              </a:ext>
            </a:extLst>
          </p:cNvPr>
          <p:cNvSpPr txBox="1"/>
          <p:nvPr/>
        </p:nvSpPr>
        <p:spPr>
          <a:xfrm>
            <a:off x="762000" y="571500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cs typeface="Rajdhani SemiBold"/>
                <a:sym typeface="Rajdhani SemiBold"/>
              </a:rPr>
              <a:t>Model Results</a:t>
            </a:r>
            <a:endParaRPr dirty="0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id="{D8B98A31-B04C-D737-4BD1-BB275B6723E5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F331F-3A04-A457-D5BE-93BE2E30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08" y="1494504"/>
            <a:ext cx="8657868" cy="44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8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C967BF68-FD04-E314-6D78-ED41E587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>
            <a:extLst>
              <a:ext uri="{FF2B5EF4-FFF2-40B4-BE49-F238E27FC236}">
                <a16:creationId xmlns:a16="http://schemas.microsoft.com/office/drawing/2014/main" id="{51C8F1E4-1D95-4DE2-5A2B-47C16BDB50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>
            <a:extLst>
              <a:ext uri="{FF2B5EF4-FFF2-40B4-BE49-F238E27FC236}">
                <a16:creationId xmlns:a16="http://schemas.microsoft.com/office/drawing/2014/main" id="{5E0464FB-EB34-B06D-9059-9738C2B4EF1D}"/>
              </a:ext>
            </a:extLst>
          </p:cNvPr>
          <p:cNvSpPr txBox="1"/>
          <p:nvPr/>
        </p:nvSpPr>
        <p:spPr>
          <a:xfrm>
            <a:off x="762000" y="571500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cs typeface="Rajdhani SemiBold"/>
                <a:sym typeface="Rajdhani SemiBold"/>
              </a:rPr>
              <a:t>Model Results</a:t>
            </a:r>
            <a:endParaRPr dirty="0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id="{0A3E0FB8-5A2B-1480-01DA-04F11156BF6A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DDA6C-5258-F2BF-8614-AF938614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397" y="1297859"/>
            <a:ext cx="8393148" cy="45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889" y="4017615"/>
            <a:ext cx="6436072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"SECRET SAUCE": INFERENCE PIPELINE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2225129"/>
            <a:ext cx="9144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1295400" y="3177629"/>
            <a:ext cx="96012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THE CLEANING ALGORITHM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524000" y="3396704"/>
            <a:ext cx="9144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How we fixed the </a:t>
            </a:r>
            <a:r>
              <a:rPr lang="en-US" sz="16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low</a:t>
            </a: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score and removed noise.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524000" y="5055840"/>
            <a:ext cx="9144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"If it's dust, sweep it."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TEST-TIME AUGMENTATION (TTA)</a:t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9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694212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1. PREDICT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771525" y="3997821"/>
            <a:ext cx="30924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Run inference on the original image.</a:t>
            </a:r>
            <a:endParaRPr/>
          </a:p>
        </p:txBody>
      </p:sp>
      <p:pic>
        <p:nvPicPr>
          <p:cNvPr id="242" name="Google Shape;242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4472512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2. FLIP &amp; PREDICT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4549824" y="3997821"/>
            <a:ext cx="30924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Flip the image, predict again, and flip back.</a:t>
            </a:r>
            <a:endParaRPr/>
          </a:p>
        </p:txBody>
      </p:sp>
      <p:pic>
        <p:nvPicPr>
          <p:cNvPr id="245" name="Google Shape;245;p2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17112" y="2826246"/>
            <a:ext cx="7143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8250811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3. AVERAGE</a:t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8328124" y="3997821"/>
            <a:ext cx="3092499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Average the predictions. Result: Smoother boundaries and higher confidence.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  <p:bldP spid="241" grpId="0"/>
      <p:bldP spid="243" grpId="0"/>
      <p:bldP spid="244" grpId="0"/>
      <p:bldP spid="246" grpId="0"/>
      <p:bldP spid="2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</a:t>
            </a: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second failure</a:t>
            </a: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THE NAIVE APPROACH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9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694212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3D U-NET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771525" y="3997821"/>
            <a:ext cx="309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Attempted to train a standard 3D U-Net on full MRI volumes.</a:t>
            </a:r>
            <a:endParaRPr/>
          </a:p>
        </p:txBody>
      </p:sp>
      <p:pic>
        <p:nvPicPr>
          <p:cNvPr id="159" name="Google Shape;159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4472512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MEMORY CRASH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4549824" y="3997821"/>
            <a:ext cx="309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Immediate CUDA OOM errors. The model was too heavy for the hardware.</a:t>
            </a:r>
            <a:endParaRPr/>
          </a:p>
        </p:txBody>
      </p:sp>
      <p:pic>
        <p:nvPicPr>
          <p:cNvPr id="162" name="Google Shape;162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9987" y="2826246"/>
            <a:ext cx="428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8250811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ITERATION BLOCK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8328124" y="3997821"/>
            <a:ext cx="309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Extremely slow training times made rapid experimentation impossible.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60" grpId="0"/>
      <p:bldP spid="161" grpId="0"/>
      <p:bldP spid="163" grpId="0"/>
      <p:bldP spid="1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004792"/>
            <a:ext cx="11049000" cy="12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932086"/>
            <a:ext cx="5238750" cy="239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932086"/>
            <a:ext cx="5238750" cy="239791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"KAGGLE" BOTTLENECK</a:t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025" y="5014317"/>
            <a:ext cx="11029950" cy="1262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885825" y="2217836"/>
            <a:ext cx="487060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LIMITED RESOURCES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885825" y="2703611"/>
            <a:ext cx="4638675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didn't have unlimited cloud compute or H100 clusters. We were constrained to standard </a:t>
            </a: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Kaggle GPUs (P100/T4)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with limited VRAM (16GB).</a:t>
            </a:r>
            <a:endParaRPr dirty="0"/>
          </a:p>
        </p:txBody>
      </p:sp>
      <p:sp>
        <p:nvSpPr>
          <p:cNvPr id="270" name="Google Shape;270;p26"/>
          <p:cNvSpPr txBox="1"/>
          <p:nvPr/>
        </p:nvSpPr>
        <p:spPr>
          <a:xfrm>
            <a:off x="6696075" y="2217836"/>
            <a:ext cx="487060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THE 3D CHALLENGE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6696075" y="2703611"/>
            <a:ext cx="4638675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Processing full 3D volumetric MRI data requires massive memory. Feeding entire volumes resulted in immediate </a:t>
            </a: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Out of Memory (OOM)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errors.</a:t>
            </a:r>
            <a:endParaRPr dirty="0"/>
          </a:p>
        </p:txBody>
      </p:sp>
      <p:pic>
        <p:nvPicPr>
          <p:cNvPr id="272" name="Google Shape;272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2236886"/>
            <a:ext cx="2762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6075" y="2236886"/>
            <a:ext cx="3143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  <p:bldP spid="270" grpId="0"/>
      <p:bldP spid="2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63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DEPLOYMENT: BEYOND THE NOTEBOOK</a:t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425175" y="2184075"/>
            <a:ext cx="31977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PRODUCTION-READY AI</a:t>
            </a:r>
            <a:endParaRPr sz="2200"/>
          </a:p>
        </p:txBody>
      </p:sp>
      <p:sp>
        <p:nvSpPr>
          <p:cNvPr id="282" name="Google Shape;282;p27"/>
          <p:cNvSpPr txBox="1"/>
          <p:nvPr/>
        </p:nvSpPr>
        <p:spPr>
          <a:xfrm>
            <a:off x="841400" y="2918143"/>
            <a:ext cx="52389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 err="1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FastAPI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high-performance inference.</a:t>
            </a:r>
            <a:endParaRPr sz="1800" dirty="0"/>
          </a:p>
        </p:txBody>
      </p:sp>
      <p:sp>
        <p:nvSpPr>
          <p:cNvPr id="283" name="Google Shape;283;p27"/>
          <p:cNvSpPr txBox="1"/>
          <p:nvPr/>
        </p:nvSpPr>
        <p:spPr>
          <a:xfrm>
            <a:off x="779394" y="4101857"/>
            <a:ext cx="5778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React dashboar</a:t>
            </a:r>
            <a:r>
              <a:rPr lang="en-US" sz="21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 fo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 doctors.</a:t>
            </a:r>
            <a:endParaRPr sz="1800" dirty="0"/>
          </a:p>
        </p:txBody>
      </p:sp>
      <p:sp>
        <p:nvSpPr>
          <p:cNvPr id="284" name="Google Shape;284;p27"/>
          <p:cNvSpPr txBox="1"/>
          <p:nvPr/>
        </p:nvSpPr>
        <p:spPr>
          <a:xfrm>
            <a:off x="841400" y="5127360"/>
            <a:ext cx="52389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33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Visualization:</a:t>
            </a: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Integrated 3D interactive viewer for exploring segmented tumor volumes.</a:t>
            </a:r>
            <a:endParaRPr sz="1700" dirty="0"/>
          </a:p>
        </p:txBody>
      </p:sp>
      <p:pic>
        <p:nvPicPr>
          <p:cNvPr id="285" name="Google Shape;285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313" y="2986128"/>
            <a:ext cx="441937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429189" y="4101863"/>
            <a:ext cx="494200" cy="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175" y="5153619"/>
            <a:ext cx="502201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2;p27">
            <a:extLst>
              <a:ext uri="{FF2B5EF4-FFF2-40B4-BE49-F238E27FC236}">
                <a16:creationId xmlns:a16="http://schemas.microsoft.com/office/drawing/2014/main" id="{9B57D4E3-2484-EC02-D69A-80BBD478AA6E}"/>
              </a:ext>
            </a:extLst>
          </p:cNvPr>
          <p:cNvSpPr txBox="1"/>
          <p:nvPr/>
        </p:nvSpPr>
        <p:spPr>
          <a:xfrm>
            <a:off x="6558857" y="2918143"/>
            <a:ext cx="5238900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 err="1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FastAPI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high-performance inference.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9089B-4F09-08CA-420E-BAA7A3F51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64" y="2951043"/>
            <a:ext cx="586696" cy="532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84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DEPLOYMENT: BEYOND THE NOTEBOOK</a:t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8" title="we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50" y="1497525"/>
            <a:ext cx="9832700" cy="45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211609"/>
            <a:ext cx="7620000" cy="443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2705576" y="1792634"/>
            <a:ext cx="678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2867025" y="2716559"/>
            <a:ext cx="64581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didn't just build a model; we engineered a resilient system optimized for constraints.</a:t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2867025" y="3855690"/>
            <a:ext cx="6458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Next Steps: Deploying on edge devices in rural hospitals to democratize access to precision diagnostics.</a:t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2705576" y="4846290"/>
            <a:ext cx="678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6B6D4"/>
                </a:solidFill>
                <a:latin typeface="Rajdhani"/>
                <a:ea typeface="Rajdhani"/>
                <a:cs typeface="Rajdhani"/>
                <a:sym typeface="Rajdhani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211609"/>
            <a:ext cx="7620000" cy="443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2798926" y="427934"/>
            <a:ext cx="678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Let’s Try Our Website</a:t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875" y="1397000"/>
            <a:ext cx="3866250" cy="38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4596000" y="5850575"/>
            <a:ext cx="3000000" cy="615523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https://neuroseg_ai.datacraft.in.net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Four Core MRI Sequence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t="9428"/>
          <a:stretch/>
        </p:blipFill>
        <p:spPr>
          <a:xfrm>
            <a:off x="270425" y="2442624"/>
            <a:ext cx="11651123" cy="28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345350" y="1950025"/>
            <a:ext cx="102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FLAIR </a:t>
            </a:r>
            <a:endParaRPr sz="1000"/>
          </a:p>
        </p:txBody>
      </p:sp>
      <p:sp>
        <p:nvSpPr>
          <p:cNvPr id="112" name="Google Shape;112;p15"/>
          <p:cNvSpPr txBox="1"/>
          <p:nvPr/>
        </p:nvSpPr>
        <p:spPr>
          <a:xfrm>
            <a:off x="4417174" y="1950025"/>
            <a:ext cx="6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T1</a:t>
            </a:r>
            <a:endParaRPr sz="1000"/>
          </a:p>
        </p:txBody>
      </p:sp>
      <p:sp>
        <p:nvSpPr>
          <p:cNvPr id="113" name="Google Shape;113;p15"/>
          <p:cNvSpPr txBox="1"/>
          <p:nvPr/>
        </p:nvSpPr>
        <p:spPr>
          <a:xfrm>
            <a:off x="7178025" y="1950025"/>
            <a:ext cx="102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T1CE</a:t>
            </a:r>
            <a:endParaRPr sz="1000"/>
          </a:p>
        </p:txBody>
      </p:sp>
      <p:sp>
        <p:nvSpPr>
          <p:cNvPr id="114" name="Google Shape;114;p15"/>
          <p:cNvSpPr txBox="1"/>
          <p:nvPr/>
        </p:nvSpPr>
        <p:spPr>
          <a:xfrm>
            <a:off x="10197975" y="1950025"/>
            <a:ext cx="6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T2 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1543050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232076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8875" y="4232076"/>
            <a:ext cx="5381625" cy="24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SEGMENTATION CLASSES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628647" y="1552577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92635" y="1982688"/>
            <a:ext cx="733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2992635" y="2354163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Background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2992635" y="2735163"/>
            <a:ext cx="271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Represents healthy brain tissue or surrounding air. It is the majority class in most MRI scans.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296022" y="1552577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0010" y="1854100"/>
            <a:ext cx="6953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8660010" y="2225575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Necrotic Tumor Core (NCR)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8660010" y="2606575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dead tissue inside the tumor. Often appears dark in T1-weighted images due to lack of blood flow.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28647" y="4241603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92635" y="4543127"/>
            <a:ext cx="723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2992635" y="4914602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Peritumoral Edema (ED)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2992635" y="5295602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fluid-filled swelling surrounding the tumor. Indicates the brain's inflammatory response.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6296022" y="4241603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60010" y="4543127"/>
            <a:ext cx="733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8660010" y="4914602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GD-enhancing Tumor (ET)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660010" y="5295602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active, growing part of the tumor. Shows high contrast enhancement due to blood-brain barrier breakdown.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96025" y="1591000"/>
            <a:ext cx="1941931" cy="2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2900" y="4232065"/>
            <a:ext cx="1991903" cy="2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0613" y="4212162"/>
            <a:ext cx="1991900" cy="2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5913" y="1609437"/>
            <a:ext cx="1941925" cy="236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2" grpId="0"/>
      <p:bldP spid="133" grpId="0"/>
      <p:bldP spid="136" grpId="0"/>
      <p:bldP spid="137" grpId="0"/>
      <p:bldP spid="140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DFF499E-6886-7DC5-D050-3031BB08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image.png">
            <a:extLst>
              <a:ext uri="{FF2B5EF4-FFF2-40B4-BE49-F238E27FC236}">
                <a16:creationId xmlns:a16="http://schemas.microsoft.com/office/drawing/2014/main" id="{8F227129-25B1-2271-B734-AA01CE30A4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>
            <a:extLst>
              <a:ext uri="{FF2B5EF4-FFF2-40B4-BE49-F238E27FC236}">
                <a16:creationId xmlns:a16="http://schemas.microsoft.com/office/drawing/2014/main" id="{7251F15D-C857-26C8-57E4-DEA22789EC52}"/>
              </a:ext>
            </a:extLst>
          </p:cNvPr>
          <p:cNvSpPr txBox="1"/>
          <p:nvPr/>
        </p:nvSpPr>
        <p:spPr>
          <a:xfrm>
            <a:off x="571500" y="1389150"/>
            <a:ext cx="701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>
            <a:extLst>
              <a:ext uri="{FF2B5EF4-FFF2-40B4-BE49-F238E27FC236}">
                <a16:creationId xmlns:a16="http://schemas.microsoft.com/office/drawing/2014/main" id="{1BDE6DF3-74EF-C27F-4B76-B5DAA1E46DA6}"/>
              </a:ext>
            </a:extLst>
          </p:cNvPr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Data Exploration</a:t>
            </a:r>
          </a:p>
        </p:txBody>
      </p:sp>
      <p:sp>
        <p:nvSpPr>
          <p:cNvPr id="175" name="Google Shape;175;p18">
            <a:extLst>
              <a:ext uri="{FF2B5EF4-FFF2-40B4-BE49-F238E27FC236}">
                <a16:creationId xmlns:a16="http://schemas.microsoft.com/office/drawing/2014/main" id="{C938E4EA-B5E8-4628-3B7C-5597EBA59A66}"/>
              </a:ext>
            </a:extLst>
          </p:cNvPr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CDE20-6F86-E2D5-BC2B-B35884E2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25" t="13851" r="27623" b="11747"/>
          <a:stretch>
            <a:fillRect/>
          </a:stretch>
        </p:blipFill>
        <p:spPr>
          <a:xfrm>
            <a:off x="469382" y="1801010"/>
            <a:ext cx="4925461" cy="37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A5EFD-43F5-E4EA-0F5E-20EB2D07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046" y="1801010"/>
            <a:ext cx="6086751" cy="3748338"/>
          </a:xfrm>
          <a:prstGeom prst="rect">
            <a:avLst/>
          </a:prstGeom>
        </p:spPr>
      </p:pic>
      <p:sp>
        <p:nvSpPr>
          <p:cNvPr id="11" name="Google Shape;174;p18">
            <a:extLst>
              <a:ext uri="{FF2B5EF4-FFF2-40B4-BE49-F238E27FC236}">
                <a16:creationId xmlns:a16="http://schemas.microsoft.com/office/drawing/2014/main" id="{4D79DBA5-CB55-DD66-DB36-DCDE7E70DF50}"/>
              </a:ext>
            </a:extLst>
          </p:cNvPr>
          <p:cNvSpPr txBox="1"/>
          <p:nvPr/>
        </p:nvSpPr>
        <p:spPr>
          <a:xfrm>
            <a:off x="2124276" y="5938330"/>
            <a:ext cx="272204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Inbalance</a:t>
            </a:r>
            <a:endParaRPr lang="en-US" sz="3600" dirty="0">
              <a:solidFill>
                <a:srgbClr val="06B6D4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2" name="Google Shape;174;p18">
            <a:extLst>
              <a:ext uri="{FF2B5EF4-FFF2-40B4-BE49-F238E27FC236}">
                <a16:creationId xmlns:a16="http://schemas.microsoft.com/office/drawing/2014/main" id="{9189F515-B468-B779-36D0-5EC769082A5B}"/>
              </a:ext>
            </a:extLst>
          </p:cNvPr>
          <p:cNvSpPr txBox="1"/>
          <p:nvPr/>
        </p:nvSpPr>
        <p:spPr>
          <a:xfrm>
            <a:off x="7844356" y="5938330"/>
            <a:ext cx="272204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202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28862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328862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328862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CHALLENGES WE FACED</a:t>
            </a:r>
            <a:endParaRPr dirty="0"/>
          </a:p>
        </p:txBody>
      </p:sp>
      <p:sp>
        <p:nvSpPr>
          <p:cNvPr id="90" name="Google Shape;90;p13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2624137"/>
            <a:ext cx="2901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866775" y="3195637"/>
            <a:ext cx="29018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Unorganized Data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866775" y="3624262"/>
            <a:ext cx="29018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MRI data for each patient was stored in inconsistent folder formats with varying naming conventions.</a:t>
            </a:r>
            <a:endParaRPr dirty="0"/>
          </a:p>
        </p:txBody>
      </p:sp>
      <p:pic>
        <p:nvPicPr>
          <p:cNvPr id="94" name="Google Shape;94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4925" y="2624137"/>
            <a:ext cx="2901999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4644925" y="3195637"/>
            <a:ext cx="29019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Severe Imbalance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4644925" y="3624262"/>
            <a:ext cx="29019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Tumors occupy a very small area compared to the brain volume. Most slices are empty background.</a:t>
            </a:r>
            <a:endParaRPr/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225" y="2624137"/>
            <a:ext cx="2901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8423225" y="3195637"/>
            <a:ext cx="29018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Intensity Variations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8423225" y="3624262"/>
            <a:ext cx="29018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Different scanners produce different intensity ranges, leading to extreme outlier pixel values.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1057275" y="44053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Inconsistent folders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1057275" y="46720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Naming chaos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1057275" y="49387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Loading difficulties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4835425" y="44053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Background dominance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4835425" y="46720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Small tumor ROI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4835425" y="49387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Empty slices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8613725" y="44053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Scanner differences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8613725" y="46720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Outlier pixels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8613725" y="49387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Normalization issues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86677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86677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86677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464492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464492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464492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842322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842322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842322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5062" y="1543050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033837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5062" y="4033837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847725" y="2305050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Automated script to traverse patient folders, detect modalities, and organize data, reducing manual effort.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6491287" y="2305050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Removes unnecessary background to focus training on brain tissue, increasing the tumor-to-background ratio.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847725" y="4795837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Selects balanced slices (tumor-present vs. tumor-absent) to improve learning stability and performance.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6491287" y="4795837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Applied per-modality normalization using 1st and 99th percentiles to standardize intensity ranges [0, 1].</a:t>
            </a:r>
            <a:endParaRPr/>
          </a:p>
        </p:txBody>
      </p:sp>
      <p:pic>
        <p:nvPicPr>
          <p:cNvPr id="134" name="Google Shape;134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7725" y="17811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/>
        </p:nvSpPr>
        <p:spPr>
          <a:xfrm>
            <a:off x="1371600" y="1838325"/>
            <a:ext cx="201025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Smart Dataset Loader</a:t>
            </a:r>
            <a:endParaRPr/>
          </a:p>
        </p:txBody>
      </p:sp>
      <p:pic>
        <p:nvPicPr>
          <p:cNvPr id="136" name="Google Shape;136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91287" y="17811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015162" y="1838325"/>
            <a:ext cx="218027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Brain-Focused Cropping</a:t>
            </a:r>
            <a:endParaRPr/>
          </a:p>
        </p:txBody>
      </p:sp>
      <p:pic>
        <p:nvPicPr>
          <p:cNvPr id="138" name="Google Shape;138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7725" y="42719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1371600" y="4329112"/>
            <a:ext cx="195024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Smart Slice Sampling</a:t>
            </a:r>
            <a:endParaRPr/>
          </a:p>
        </p:txBody>
      </p:sp>
      <p:pic>
        <p:nvPicPr>
          <p:cNvPr id="140" name="Google Shape;140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91287" y="42719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7015162" y="4329112"/>
            <a:ext cx="19802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Robust Normalization</a:t>
            </a:r>
            <a:endParaRPr/>
          </a:p>
        </p:txBody>
      </p:sp>
      <p:pic>
        <p:nvPicPr>
          <p:cNvPr id="142" name="Google Shape;142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9162" y="1876425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86537" y="187642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8687" y="4367212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86537" y="4367212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53414AB6-4D35-C6A8-0A19-719B8539941C}"/>
              </a:ext>
            </a:extLst>
          </p:cNvPr>
          <p:cNvSpPr txBox="1"/>
          <p:nvPr/>
        </p:nvSpPr>
        <p:spPr>
          <a:xfrm>
            <a:off x="790575" y="547688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Our Solution And Pipeline</a:t>
            </a:r>
            <a:endParaRPr dirty="0"/>
          </a:p>
        </p:txBody>
      </p:sp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F889947B-F942-ECB9-8F2B-D522D040BEAB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71500" y="1389150"/>
            <a:ext cx="701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571500" y="2318411"/>
            <a:ext cx="520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4" b="1" i="0" u="none" strike="noStrike" cap="none">
                <a:solidFill>
                  <a:srgbClr val="D946EF"/>
                </a:solidFill>
                <a:latin typeface="Rajdhani"/>
                <a:ea typeface="Rajdhani"/>
                <a:cs typeface="Rajdhani"/>
                <a:sym typeface="Rajdhani"/>
              </a:rPr>
              <a:t>THE "75-SLICE" PROTOCOL</a:t>
            </a:r>
            <a:endParaRPr sz="2200"/>
          </a:p>
        </p:txBody>
      </p:sp>
      <p:sp>
        <p:nvSpPr>
          <p:cNvPr id="172" name="Google Shape;172;p18"/>
          <p:cNvSpPr txBox="1"/>
          <p:nvPr/>
        </p:nvSpPr>
        <p:spPr>
          <a:xfrm>
            <a:off x="571500" y="3214211"/>
            <a:ext cx="4953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Fix:</a:t>
            </a:r>
            <a:r>
              <a:rPr lang="en-US" sz="2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90% of an MRI volume is black background or healthy tissue. Feeding this "empty" data wastes compute.</a:t>
            </a:r>
            <a:endParaRPr sz="1800"/>
          </a:p>
        </p:txBody>
      </p:sp>
      <p:sp>
        <p:nvSpPr>
          <p:cNvPr id="173" name="Google Shape;173;p18"/>
          <p:cNvSpPr txBox="1"/>
          <p:nvPr/>
        </p:nvSpPr>
        <p:spPr>
          <a:xfrm>
            <a:off x="6565750" y="2318394"/>
            <a:ext cx="4953000" cy="2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focused training exclusively on the </a:t>
            </a:r>
            <a:r>
              <a:rPr lang="en-US" sz="19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central 75 slices</a:t>
            </a: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where the tumor mass typically resides. This increased information density and dramatically accelerated convergence.</a:t>
            </a:r>
            <a:endParaRPr sz="1700" dirty="0"/>
          </a:p>
        </p:txBody>
      </p:sp>
      <p:sp>
        <p:nvSpPr>
          <p:cNvPr id="174" name="Google Shape;174;p1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STRATEGY 1: SMART DATA SAMPLING</a:t>
            </a:r>
            <a:endParaRPr sz="3600">
              <a:solidFill>
                <a:srgbClr val="06B6D4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43050"/>
            <a:ext cx="52387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STRATEGY 4: HEAVY AUGMENTATIONS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71500" y="1931789"/>
            <a:ext cx="55006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PREVENTING OVERFITTING</a:t>
            </a:r>
            <a:endParaRPr sz="2000" dirty="0"/>
          </a:p>
        </p:txBody>
      </p:sp>
      <p:sp>
        <p:nvSpPr>
          <p:cNvPr id="211" name="Google Shape;211;p22"/>
          <p:cNvSpPr txBox="1"/>
          <p:nvPr/>
        </p:nvSpPr>
        <p:spPr>
          <a:xfrm>
            <a:off x="571500" y="2465785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With a limited dataset, neural networks tend to memorize images. We used </a:t>
            </a:r>
            <a:r>
              <a:rPr lang="en-US" sz="1650" b="0" i="0" u="none" strike="noStrike" cap="none" dirty="0" err="1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Albumentations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artificially expand our dataset.</a:t>
            </a:r>
            <a:endParaRPr dirty="0"/>
          </a:p>
        </p:txBody>
      </p:sp>
      <p:pic>
        <p:nvPicPr>
          <p:cNvPr id="212" name="Google Shape;212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552575"/>
            <a:ext cx="5219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457200" y="3952934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581025" y="3914775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Rotation &amp; Flips: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Simulating different patient orientations.</a:t>
            </a:r>
            <a:endParaRPr dirty="0"/>
          </a:p>
        </p:txBody>
      </p:sp>
      <p:sp>
        <p:nvSpPr>
          <p:cNvPr id="215" name="Google Shape;215;p22"/>
          <p:cNvSpPr txBox="1"/>
          <p:nvPr/>
        </p:nvSpPr>
        <p:spPr>
          <a:xfrm>
            <a:off x="457200" y="4623256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571500" y="4622303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Elastic Transforms:</a:t>
            </a: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Simulating natural biological variances in brain shape.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1356</Words>
  <Application>Microsoft Office PowerPoint</Application>
  <PresentationFormat>Widescreen</PresentationFormat>
  <Paragraphs>192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Inter</vt:lpstr>
      <vt:lpstr>Inter SemiBold</vt:lpstr>
      <vt:lpstr>Rajdhani</vt:lpstr>
      <vt:lpstr>Rajdhani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Mayada Mahmoud</dc:creator>
  <cp:lastModifiedBy>مياده محمود شعبان عبدالخالق</cp:lastModifiedBy>
  <cp:revision>2</cp:revision>
  <dcterms:modified xsi:type="dcterms:W3CDTF">2026-02-05T12:15:28Z</dcterms:modified>
</cp:coreProperties>
</file>